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/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/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/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/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/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/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13169900" y="3238500"/>
            <a:ext cx="9525000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/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/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/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/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/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eg"/><Relationship Id="rId3" Type="http://schemas.openxmlformats.org/officeDocument/2006/relationships/image" Target="../media/image14.jpeg"/><Relationship Id="rId4" Type="http://schemas.openxmlformats.org/officeDocument/2006/relationships/image" Target="../media/image15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e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e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eg"/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5" Type="http://schemas.openxmlformats.org/officeDocument/2006/relationships/image" Target="../media/image22.jpe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e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2.jpe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3.jpeg"/><Relationship Id="rId12" Type="http://schemas.openxmlformats.org/officeDocument/2006/relationships/image" Target="../media/image9.png"/><Relationship Id="rId13" Type="http://schemas.openxmlformats.org/officeDocument/2006/relationships/image" Target="../media/image10.png"/><Relationship Id="rId14" Type="http://schemas.openxmlformats.org/officeDocument/2006/relationships/image" Target="../media/image11.png"/><Relationship Id="rId15" Type="http://schemas.openxmlformats.org/officeDocument/2006/relationships/image" Target="../media/image4.jpeg"/><Relationship Id="rId16" Type="http://schemas.openxmlformats.org/officeDocument/2006/relationships/image" Target="../media/image12.png"/><Relationship Id="rId17" Type="http://schemas.openxmlformats.org/officeDocument/2006/relationships/image" Target="../media/image13.png"/><Relationship Id="rId18" Type="http://schemas.openxmlformats.org/officeDocument/2006/relationships/image" Target="../media/image14.png"/><Relationship Id="rId19" Type="http://schemas.openxmlformats.org/officeDocument/2006/relationships/image" Target="../media/image5.jpeg"/><Relationship Id="rId20" Type="http://schemas.openxmlformats.org/officeDocument/2006/relationships/image" Target="../media/image6.jpe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liuyubobobo/Play-with-Algorithms" TargetMode="Externa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2.gif"/><Relationship Id="rId4" Type="http://schemas.openxmlformats.org/officeDocument/2006/relationships/image" Target="../media/image26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8.jpeg"/><Relationship Id="rId8" Type="http://schemas.openxmlformats.org/officeDocument/2006/relationships/image" Target="../media/image9.jpeg"/><Relationship Id="rId9" Type="http://schemas.openxmlformats.org/officeDocument/2006/relationships/image" Target="../media/image4.png"/><Relationship Id="rId10" Type="http://schemas.openxmlformats.org/officeDocument/2006/relationships/image" Target="../media/image10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算法"/>
          <p:cNvSpPr/>
          <p:nvPr>
            <p:ph type="ctrTitle"/>
          </p:nvPr>
        </p:nvSpPr>
        <p:spPr>
          <a:xfrm>
            <a:off x="1778000" y="3124539"/>
            <a:ext cx="20828000" cy="4648201"/>
          </a:xfrm>
          <a:prstGeom prst="rect">
            <a:avLst/>
          </a:prstGeom>
        </p:spPr>
        <p:txBody>
          <a:bodyPr/>
          <a:lstStyle/>
          <a:p>
            <a:pPr lvl="1">
              <a:defRPr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算法</a:t>
            </a:r>
          </a:p>
        </p:txBody>
      </p:sp>
      <p:sp>
        <p:nvSpPr>
          <p:cNvPr id="120" name="liuyubobobo"/>
          <p:cNvSpPr/>
          <p:nvPr>
            <p:ph type="subTitle" sz="quarter" idx="1"/>
          </p:nvPr>
        </p:nvSpPr>
        <p:spPr>
          <a:xfrm>
            <a:off x="1778000" y="9955212"/>
            <a:ext cx="20828000" cy="1587501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47474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liuyubobobo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片段：Zootopia"/>
          <p:cNvSpPr/>
          <p:nvPr>
            <p:ph type="ctrTitle"/>
          </p:nvPr>
        </p:nvSpPr>
        <p:spPr>
          <a:xfrm>
            <a:off x="1778000" y="5843587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片段：Zootopia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片段：权力的游戏"/>
          <p:cNvSpPr/>
          <p:nvPr>
            <p:ph type="ctrTitle"/>
          </p:nvPr>
        </p:nvSpPr>
        <p:spPr>
          <a:xfrm>
            <a:off x="1778000" y="5843587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片段：权力的游戏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迷宫生成"/>
          <p:cNvSpPr/>
          <p:nvPr>
            <p:ph type="ctrTitle"/>
          </p:nvPr>
        </p:nvSpPr>
        <p:spPr>
          <a:xfrm>
            <a:off x="1778000" y="5843587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迷宫生成</a:t>
            </a:r>
          </a:p>
        </p:txBody>
      </p:sp>
      <p:pic>
        <p:nvPicPr>
          <p:cNvPr id="171" name="Screen Shot 2016-06-11 at 11.43.04 PM.png" descr="Screen Shot 2016-06-11 at 11.43.0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7422" y="360440"/>
            <a:ext cx="19849156" cy="129951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5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0" grpId="1"/>
      <p:bldP build="whole" bldLvl="1" animBg="1" rev="0" advAuto="0" spid="171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操作：迷宫生成"/>
          <p:cNvSpPr/>
          <p:nvPr>
            <p:ph type="ctrTitle"/>
          </p:nvPr>
        </p:nvSpPr>
        <p:spPr>
          <a:xfrm>
            <a:off x="1778000" y="5843587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操作：迷宫生成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5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asted-image.jpeg" descr="pasted-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14406" y="799804"/>
            <a:ext cx="16155188" cy="121163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操作：算法解决一个Puzzle类游戏…"/>
          <p:cNvSpPr/>
          <p:nvPr>
            <p:ph type="ctrTitle"/>
          </p:nvPr>
        </p:nvSpPr>
        <p:spPr>
          <a:xfrm>
            <a:off x="1778000" y="4975597"/>
            <a:ext cx="20828000" cy="376480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操作：算法解决一个Puzzle类游戏</a:t>
            </a:r>
          </a:p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(暂时搁浅)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5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7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creen Shot 2016-07-05 at 5.25.45 PM.png" descr="Screen Shot 2016-07-05 at 5.25.45 PM.png"/>
          <p:cNvPicPr>
            <a:picLocks noChangeAspect="1"/>
          </p:cNvPicPr>
          <p:nvPr/>
        </p:nvPicPr>
        <p:blipFill>
          <a:blip r:embed="rId2">
            <a:extLst/>
          </a:blip>
          <a:srcRect l="8314" t="0" r="8314" b="0"/>
          <a:stretch>
            <a:fillRect/>
          </a:stretch>
        </p:blipFill>
        <p:spPr>
          <a:xfrm>
            <a:off x="3600251" y="417115"/>
            <a:ext cx="17183424" cy="128817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asted-image.jpg" descr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8355" y="1173260"/>
            <a:ext cx="6783167" cy="120589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pasted-image.jpg" descr="pasted-imag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00416" y="1173260"/>
            <a:ext cx="6783167" cy="120589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pasted-image.jpg" descr="pasted-imag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732477" y="1173261"/>
            <a:ext cx="6783168" cy="120589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asted-image.jpg" descr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9" y="0"/>
            <a:ext cx="24384398" cy="15240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pasted-image.jpg" descr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9" y="0"/>
            <a:ext cx="24384398" cy="152402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asted-image.jpg" descr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4092" y="-34801"/>
            <a:ext cx="24492184" cy="13785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为什么要学习算法？"/>
          <p:cNvSpPr/>
          <p:nvPr>
            <p:ph type="ctrTitle"/>
          </p:nvPr>
        </p:nvSpPr>
        <p:spPr>
          <a:xfrm>
            <a:off x="1778000" y="5772150"/>
            <a:ext cx="20828000" cy="2171700"/>
          </a:xfrm>
          <a:prstGeom prst="rect">
            <a:avLst/>
          </a:prstGeom>
        </p:spPr>
        <p:txBody>
          <a:bodyPr/>
          <a:lstStyle/>
          <a:p>
            <a:pPr lvl="1">
              <a:defRPr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为什么要学习算法？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0902" y="-15875"/>
            <a:ext cx="19982196" cy="13747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switch dir="l"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Screen Shot 2016-06-11 at 11.17.38 PM.png" descr="Screen Shot 2016-06-11 at 11.17.3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71135" y="960342"/>
            <a:ext cx="16641730" cy="8179259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Demo from the"/>
          <p:cNvSpPr/>
          <p:nvPr>
            <p:ph type="ctrTitle"/>
          </p:nvPr>
        </p:nvSpPr>
        <p:spPr>
          <a:xfrm>
            <a:off x="-2453294" y="9251265"/>
            <a:ext cx="20828001" cy="2171701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8000"/>
              <a:t>Demo from the</a:t>
            </a:r>
            <a:r>
              <a:t> </a:t>
            </a:r>
          </a:p>
        </p:txBody>
      </p:sp>
      <p:pic>
        <p:nvPicPr>
          <p:cNvPr id="194" name="Screen Shot 2016-06-11 at 11.18.55 PM.png" descr="Screen Shot 2016-06-11 at 11.18.5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23780" y="9280073"/>
            <a:ext cx="10025605" cy="35637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2" grpId="1"/>
      <p:bldP build="whole" bldLvl="1" animBg="1" rev="0" advAuto="0" spid="194" grpId="3"/>
      <p:bldP build="whole" bldLvl="1" animBg="1" rev="0" advAuto="0" spid="193" grpId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片段：live texture"/>
          <p:cNvSpPr/>
          <p:nvPr>
            <p:ph type="ctrTitle"/>
          </p:nvPr>
        </p:nvSpPr>
        <p:spPr>
          <a:xfrm>
            <a:off x="1778000" y="5843587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片段：live texture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5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7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6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pasted-image.jpg" descr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96262" y="354653"/>
            <a:ext cx="16391476" cy="130066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8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pasted-image.jpg" descr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6932" y="4443752"/>
            <a:ext cx="4719787" cy="4719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pasted-image.jpg" descr="pasted-imag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44630" y="4436683"/>
            <a:ext cx="4733926" cy="47339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pasted-image.jpg" descr="pasted-imag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626467" y="4506567"/>
            <a:ext cx="3798209" cy="4772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pasted-image.jpg" descr="pasted-image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939829" y="4697504"/>
            <a:ext cx="4567239" cy="45672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0" grpId="2"/>
      <p:bldP build="whole" bldLvl="1" animBg="1" rev="0" advAuto="0" spid="201" grpId="1"/>
      <p:bldP build="whole" bldLvl="1" animBg="1" rev="0" advAuto="0" spid="203" grpId="4"/>
      <p:bldP build="whole" bldLvl="1" animBg="1" rev="0" advAuto="0" spid="202" grpId="3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asted-image-small.jpg" descr="pasted-image-smal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3932" y="0"/>
            <a:ext cx="20916136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9" presetID="15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5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性能优化"/>
          <p:cNvSpPr/>
          <p:nvPr>
            <p:ph type="ctrTitle"/>
          </p:nvPr>
        </p:nvSpPr>
        <p:spPr>
          <a:xfrm>
            <a:off x="1778000" y="5843587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性能优化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ll dir="l"/>
      </p:transition>
    </mc:Choice>
    <mc:Fallback>
      <p:transition spd="fast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8559" y="-19993"/>
            <a:ext cx="20646882" cy="137559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片段：iwatch 优化 － Auto Launch"/>
          <p:cNvSpPr/>
          <p:nvPr>
            <p:ph type="ctrTitle"/>
          </p:nvPr>
        </p:nvSpPr>
        <p:spPr>
          <a:xfrm>
            <a:off x="1778000" y="5843587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片段：iwatch 优化 － Auto Launch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我们每天都在接触算法"/>
          <p:cNvSpPr/>
          <p:nvPr>
            <p:ph type="ctrTitle"/>
          </p:nvPr>
        </p:nvSpPr>
        <p:spPr>
          <a:xfrm>
            <a:off x="1778000" y="5843587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我们每天都在接触算法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为什么要学习算法?"/>
          <p:cNvSpPr/>
          <p:nvPr>
            <p:ph type="ctrTitle"/>
          </p:nvPr>
        </p:nvSpPr>
        <p:spPr>
          <a:xfrm>
            <a:off x="1778000" y="1210357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为什么要学习算法?</a:t>
            </a:r>
          </a:p>
        </p:txBody>
      </p:sp>
      <p:pic>
        <p:nvPicPr>
          <p:cNvPr id="125" name="pasted-image.jpg" descr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52110" y="7672327"/>
            <a:ext cx="3184232" cy="31140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747719" y="2922397"/>
            <a:ext cx="4533436" cy="3221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18005" y="3642459"/>
            <a:ext cx="5356226" cy="1855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736870" y="3951031"/>
            <a:ext cx="4977403" cy="1351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pasted-image.png" descr="pasted-image.png"/>
          <p:cNvPicPr>
            <a:picLocks noChangeAspect="1"/>
          </p:cNvPicPr>
          <p:nvPr/>
        </p:nvPicPr>
        <p:blipFill>
          <a:blip r:embed="rId6">
            <a:extLst/>
          </a:blip>
          <a:srcRect l="0" t="27391" r="0" b="24718"/>
          <a:stretch>
            <a:fillRect/>
          </a:stretch>
        </p:blipFill>
        <p:spPr>
          <a:xfrm>
            <a:off x="10235733" y="11181415"/>
            <a:ext cx="5356226" cy="170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pasted-image.jpg" descr="pasted-image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9182026" y="3816305"/>
            <a:ext cx="4724401" cy="171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pasted-image.png" descr="pasted-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773713" y="9789137"/>
            <a:ext cx="6243581" cy="2977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pasted-image.png" descr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587875" y="6114109"/>
            <a:ext cx="6172201" cy="1308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pasted-image.png" descr="pasted-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806973" y="11025244"/>
            <a:ext cx="4038601" cy="2019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pasted-image.jpg" descr="pasted-image.jpg"/>
          <p:cNvPicPr>
            <a:picLocks noChangeAspect="1"/>
          </p:cNvPicPr>
          <p:nvPr/>
        </p:nvPicPr>
        <p:blipFill>
          <a:blip r:embed="rId11">
            <a:extLst/>
          </a:blip>
          <a:srcRect l="12069" t="28098" r="12069" b="28098"/>
          <a:stretch>
            <a:fillRect/>
          </a:stretch>
        </p:blipFill>
        <p:spPr>
          <a:xfrm>
            <a:off x="17778908" y="11273887"/>
            <a:ext cx="5238560" cy="1521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pasted-image.png" descr="pasted-image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9289976" y="5696411"/>
            <a:ext cx="4508501" cy="1803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pasted-image.png" descr="pasted-image.png"/>
          <p:cNvPicPr>
            <a:picLocks noChangeAspect="1"/>
          </p:cNvPicPr>
          <p:nvPr/>
        </p:nvPicPr>
        <p:blipFill>
          <a:blip r:embed="rId13">
            <a:extLst/>
          </a:blip>
          <a:srcRect l="0" t="21186" r="0" b="21186"/>
          <a:stretch>
            <a:fillRect/>
          </a:stretch>
        </p:blipFill>
        <p:spPr>
          <a:xfrm>
            <a:off x="2613021" y="3816305"/>
            <a:ext cx="4773574" cy="17144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pasted-image.png" descr="pasted-image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5048687" y="8223380"/>
            <a:ext cx="3937001" cy="207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pasted-image.jpg" descr="pasted-image.jp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4982321" y="10606144"/>
            <a:ext cx="2857501" cy="285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pasted-image.png" descr="pasted-image.png"/>
          <p:cNvPicPr>
            <a:picLocks noChangeAspect="1"/>
          </p:cNvPicPr>
          <p:nvPr/>
        </p:nvPicPr>
        <p:blipFill>
          <a:blip r:embed="rId16">
            <a:extLst/>
          </a:blip>
          <a:srcRect l="0" t="23478" r="4233" b="23478"/>
          <a:stretch>
            <a:fillRect/>
          </a:stretch>
        </p:blipFill>
        <p:spPr>
          <a:xfrm>
            <a:off x="13501389" y="5762280"/>
            <a:ext cx="5448301" cy="20118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pasted-image.png" descr="pasted-image.png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1987429" y="7847230"/>
            <a:ext cx="2857501" cy="285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pasted-image.png" descr="pasted-image.png"/>
          <p:cNvPicPr>
            <a:picLocks noChangeAspect="1"/>
          </p:cNvPicPr>
          <p:nvPr/>
        </p:nvPicPr>
        <p:blipFill>
          <a:blip r:embed="rId18">
            <a:extLst/>
          </a:blip>
          <a:srcRect l="0" t="21666" r="0" b="18333"/>
          <a:stretch>
            <a:fillRect/>
          </a:stretch>
        </p:blipFill>
        <p:spPr>
          <a:xfrm>
            <a:off x="6481508" y="7665461"/>
            <a:ext cx="5368542" cy="3221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pasted-image.jpg" descr="pasted-image.jpg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398230" y="6025209"/>
            <a:ext cx="5448301" cy="148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pasted-image.jpg" descr="pasted-image.jpg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581132" y="7665418"/>
            <a:ext cx="5879523" cy="3221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5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7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99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99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99"/>
                            </p:stCondLst>
                            <p:childTnLst>
                              <p:par>
                                <p:cTn id="15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99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99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98"/>
                            </p:stCondLst>
                            <p:childTnLst>
                              <p:par>
                                <p:cTn id="20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99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99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97"/>
                            </p:stCondLst>
                            <p:childTnLst>
                              <p:par>
                                <p:cTn id="25" presetClass="entr" nodeType="after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99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99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96"/>
                            </p:stCondLst>
                            <p:childTnLst>
                              <p:par>
                                <p:cTn id="30" presetClass="entr" nodeType="after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99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99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95"/>
                            </p:stCondLst>
                            <p:childTnLst>
                              <p:par>
                                <p:cTn id="35" presetClass="entr" nodeType="after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99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99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194"/>
                            </p:stCondLst>
                            <p:childTnLst>
                              <p:par>
                                <p:cTn id="40" presetClass="entr" nodeType="after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99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99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393"/>
                            </p:stCondLst>
                            <p:childTnLst>
                              <p:par>
                                <p:cTn id="45" presetClass="entr" nodeType="afterEffect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99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99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92"/>
                            </p:stCondLst>
                            <p:childTnLst>
                              <p:par>
                                <p:cTn id="50" presetClass="entr" nodeType="afterEffect" presetSubtype="16" presetID="23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99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99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791"/>
                            </p:stCondLst>
                            <p:childTnLst>
                              <p:par>
                                <p:cTn id="55" presetClass="entr" nodeType="afterEffect" presetSubtype="16" presetID="23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99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99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990"/>
                            </p:stCondLst>
                            <p:childTnLst>
                              <p:par>
                                <p:cTn id="60" presetClass="entr" nodeType="afterEffect" presetSubtype="16" presetID="23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99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99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189"/>
                            </p:stCondLst>
                            <p:childTnLst>
                              <p:par>
                                <p:cTn id="65" presetClass="entr" nodeType="afterEffect" presetSubtype="16" presetID="23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99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99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388"/>
                            </p:stCondLst>
                            <p:childTnLst>
                              <p:par>
                                <p:cTn id="70" presetClass="entr" nodeType="afterEffect" presetSubtype="16" presetID="23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99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99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87"/>
                            </p:stCondLst>
                            <p:childTnLst>
                              <p:par>
                                <p:cTn id="75" presetClass="entr" nodeType="afterEffect" presetSubtype="16" presetID="23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99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99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786"/>
                            </p:stCondLst>
                            <p:childTnLst>
                              <p:par>
                                <p:cTn id="80" presetClass="entr" nodeType="afterEffect" presetSubtype="16" presetID="23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99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99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985"/>
                            </p:stCondLst>
                            <p:childTnLst>
                              <p:par>
                                <p:cTn id="85" presetClass="entr" nodeType="afterEffect" presetSubtype="16" presetID="23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99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99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184"/>
                            </p:stCondLst>
                            <p:childTnLst>
                              <p:par>
                                <p:cTn id="90" presetClass="entr" nodeType="afterEffect" presetSubtype="16" presetID="23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99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99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383"/>
                            </p:stCondLst>
                            <p:childTnLst>
                              <p:par>
                                <p:cTn id="95" presetClass="entr" nodeType="afterEffect" presetSubtype="16" presetID="23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99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99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582"/>
                            </p:stCondLst>
                            <p:childTnLst>
                              <p:par>
                                <p:cTn id="100" presetClass="entr" nodeType="afterEffect" presetSubtype="16" presetID="23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99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99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5" grpId="8"/>
      <p:bldP build="whole" bldLvl="1" animBg="1" rev="0" advAuto="0" spid="128" grpId="6"/>
      <p:bldP build="whole" bldLvl="1" animBg="1" rev="0" advAuto="0" spid="137" grpId="15"/>
      <p:bldP build="whole" bldLvl="1" animBg="1" rev="0" advAuto="0" spid="129" grpId="17"/>
      <p:bldP build="whole" bldLvl="1" animBg="1" rev="0" advAuto="0" spid="132" grpId="10"/>
      <p:bldP build="whole" bldLvl="1" animBg="1" rev="0" advAuto="0" spid="138" grpId="19"/>
      <p:bldP build="whole" bldLvl="1" animBg="1" rev="0" advAuto="0" spid="131" grpId="16"/>
      <p:bldP build="whole" bldLvl="1" animBg="1" rev="0" advAuto="0" spid="136" grpId="3"/>
      <p:bldP build="whole" bldLvl="1" animBg="1" rev="0" advAuto="0" spid="143" grpId="12"/>
      <p:bldP build="whole" bldLvl="1" animBg="1" rev="0" advAuto="0" spid="127" grpId="4"/>
      <p:bldP build="whole" bldLvl="1" animBg="1" rev="0" advAuto="0" spid="139" grpId="7"/>
      <p:bldP build="whole" bldLvl="1" animBg="1" rev="0" advAuto="0" spid="130" grpId="5"/>
      <p:bldP build="whole" bldLvl="1" animBg="1" rev="0" advAuto="0" spid="142" grpId="9"/>
      <p:bldP build="whole" bldLvl="1" animBg="1" rev="0" advAuto="0" spid="134" grpId="18"/>
      <p:bldP build="whole" bldLvl="1" animBg="1" rev="0" advAuto="0" spid="126" grpId="2"/>
      <p:bldP build="whole" bldLvl="1" animBg="1" rev="0" advAuto="0" spid="124" grpId="1"/>
      <p:bldP build="whole" bldLvl="1" animBg="1" rev="0" advAuto="0" spid="125" grpId="13"/>
      <p:bldP build="whole" bldLvl="1" animBg="1" rev="0" advAuto="0" spid="141" grpId="11"/>
      <p:bldP build="whole" bldLvl="1" animBg="1" rev="0" advAuto="0" spid="133" grpId="20"/>
      <p:bldP build="whole" bldLvl="1" animBg="1" rev="0" advAuto="0" spid="140" grpId="14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学好算法，才能创造出更有意义的东西"/>
          <p:cNvSpPr/>
          <p:nvPr>
            <p:ph type="ctrTitle"/>
          </p:nvPr>
        </p:nvSpPr>
        <p:spPr>
          <a:xfrm>
            <a:off x="1778000" y="5843587"/>
            <a:ext cx="20828000" cy="2028826"/>
          </a:xfrm>
          <a:prstGeom prst="rect">
            <a:avLst/>
          </a:prstGeom>
        </p:spPr>
        <p:txBody>
          <a:bodyPr/>
          <a:lstStyle/>
          <a:p>
            <a:pPr lvl="1" indent="214884" defTabSz="775969">
              <a:defRPr sz="94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学好算法，才能创造出更有意义的东西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课程简介"/>
          <p:cNvSpPr/>
          <p:nvPr>
            <p:ph type="ctrTitle"/>
          </p:nvPr>
        </p:nvSpPr>
        <p:spPr>
          <a:xfrm>
            <a:off x="1778000" y="5772150"/>
            <a:ext cx="20828000" cy="2171700"/>
          </a:xfrm>
          <a:prstGeom prst="rect">
            <a:avLst/>
          </a:prstGeom>
        </p:spPr>
        <p:txBody>
          <a:bodyPr/>
          <a:lstStyle/>
          <a:p>
            <a:pPr lvl="1">
              <a:defRPr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课程简介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wipe dir="r"/>
      </p:transition>
    </mc:Choice>
    <mc:Fallback>
      <p:transition spd="fast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学习要求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学习要求</a:t>
            </a:r>
          </a:p>
        </p:txBody>
      </p:sp>
      <p:sp>
        <p:nvSpPr>
          <p:cNvPr id="220" name="语言：C++…"/>
          <p:cNvSpPr/>
          <p:nvPr/>
        </p:nvSpPr>
        <p:spPr>
          <a:xfrm>
            <a:off x="1778000" y="4089399"/>
            <a:ext cx="22564547" cy="756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语言：C++</a:t>
            </a:r>
          </a:p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拥有自己的编译环境</a:t>
            </a:r>
          </a:p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算法其实是和语言无关的</a:t>
            </a:r>
          </a:p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以后争取支持更多语言：Java, Python, Javascript, Swift…</a:t>
            </a:r>
          </a:p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课程Github: </a:t>
            </a:r>
            <a:r>
              <a:rPr u="sng">
                <a:hlinkClick r:id="rId2" invalidUrl="" action="" tgtFrame="" tooltip="" history="1" highlightClick="0" endSnd="0"/>
              </a:rPr>
              <a:t>https://github.com/liuyubobobo/Play-with-Algorithms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d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Class="entr" nodeType="with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xit" nodeType="clickEffect" presetSubtype="5" presetID="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blinds(vertical)" transition="out">
                                      <p:cBhvr>
                                        <p:cTn id="46" dur="1000" fill="hold"/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Class="exit" nodeType="withEffect" presetSubtype="5" presetID="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blinds(vertical)" transition="out">
                                      <p:cBhvr>
                                        <p:cTn id="49" dur="1000" fill="hold"/>
                                        <p:tgtEl>
                                          <p:spTgt spid="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Class="exit" nodeType="withEffect" presetSubtype="5" presetID="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blinds(vertical)" transition="out">
                                      <p:cBhvr>
                                        <p:cTn id="52" dur="1000" fill="hold"/>
                                        <p:tgtEl>
                                          <p:spTgt spid="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Class="exit" nodeType="withEffect" presetSubtype="5" presetID="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blinds(vertical)" transition="out">
                                      <p:cBhvr>
                                        <p:cTn id="55" dur="1000" fill="hold"/>
                                        <p:tgtEl>
                                          <p:spTgt spid="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Class="exit" nodeType="withEffect" presetSubtype="5" presetID="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blinds(vertical)" transition="out">
                                      <p:cBhvr>
                                        <p:cTn id="58" dur="1000" fill="hold"/>
                                        <p:tgtEl>
                                          <p:spTgt spid="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Class="exit" nodeType="withEffect" presetSubtype="5" presetID="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blinds(vertical)" transition="out">
                                      <p:cBhvr>
                                        <p:cTn id="61" dur="1000" fill="hold"/>
                                        <p:tgtEl>
                                          <p:spTgt spid="22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9" grpId="1"/>
      <p:bldP build="p" bldLvl="5" animBg="1" rev="0" advAuto="0" spid="220" grpId="2"/>
      <p:bldP build="p" bldLvl="5" animBg="1" rev="0" advAuto="0" spid="220" grpId="3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学习要求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学习要求</a:t>
            </a:r>
          </a:p>
        </p:txBody>
      </p:sp>
      <p:sp>
        <p:nvSpPr>
          <p:cNvPr id="223" name="需要掌握最基础的语言知识…"/>
          <p:cNvSpPr/>
          <p:nvPr/>
        </p:nvSpPr>
        <p:spPr>
          <a:xfrm>
            <a:off x="1778000" y="4684613"/>
            <a:ext cx="20828001" cy="543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20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需要掌握最基础的语言知识</a:t>
            </a:r>
          </a:p>
          <a:p>
            <a:pPr algn="l">
              <a:lnSpc>
                <a:spcPct val="20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了解数组，链表，堆，栈等线性结构</a:t>
            </a:r>
          </a:p>
          <a:p>
            <a:pPr algn="l">
              <a:lnSpc>
                <a:spcPct val="20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对基本算法知识有常识性了解：如递归、遍历、算法复杂度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23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学习路径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学习路径</a:t>
            </a:r>
          </a:p>
        </p:txBody>
      </p:sp>
      <p:sp>
        <p:nvSpPr>
          <p:cNvPr id="226" name="线性(排序)"/>
          <p:cNvSpPr/>
          <p:nvPr/>
        </p:nvSpPr>
        <p:spPr>
          <a:xfrm>
            <a:off x="1803400" y="4546599"/>
            <a:ext cx="40894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线性(排序) </a:t>
            </a:r>
          </a:p>
        </p:txBody>
      </p:sp>
      <p:sp>
        <p:nvSpPr>
          <p:cNvPr id="227" name="树形结构"/>
          <p:cNvSpPr/>
          <p:nvPr/>
        </p:nvSpPr>
        <p:spPr>
          <a:xfrm>
            <a:off x="10147300" y="4546599"/>
            <a:ext cx="4089400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树形结构</a:t>
            </a:r>
          </a:p>
        </p:txBody>
      </p:sp>
      <p:sp>
        <p:nvSpPr>
          <p:cNvPr id="228" name="图形结构"/>
          <p:cNvSpPr/>
          <p:nvPr/>
        </p:nvSpPr>
        <p:spPr>
          <a:xfrm>
            <a:off x="18491200" y="4546599"/>
            <a:ext cx="4089400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图形结构</a:t>
            </a:r>
          </a:p>
        </p:txBody>
      </p:sp>
      <p:pic>
        <p:nvPicPr>
          <p:cNvPr id="229" name="pasted-image.gif" descr="pasted-image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205249" y="6632575"/>
            <a:ext cx="5608104" cy="53579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pasted-image.gif" descr="pasted-image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81862" y="7681097"/>
            <a:ext cx="7924214" cy="4122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035785" y="6749885"/>
            <a:ext cx="5000229" cy="4950227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Line"/>
          <p:cNvSpPr/>
          <p:nvPr/>
        </p:nvSpPr>
        <p:spPr>
          <a:xfrm>
            <a:off x="7137210" y="5130800"/>
            <a:ext cx="2338144" cy="0"/>
          </a:xfrm>
          <a:prstGeom prst="line">
            <a:avLst/>
          </a:prstGeom>
          <a:ln w="254000">
            <a:solidFill>
              <a:srgbClr val="C9394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33" name="Line"/>
          <p:cNvSpPr/>
          <p:nvPr/>
        </p:nvSpPr>
        <p:spPr>
          <a:xfrm>
            <a:off x="15194878" y="5136350"/>
            <a:ext cx="2338145" cy="1"/>
          </a:xfrm>
          <a:prstGeom prst="line">
            <a:avLst/>
          </a:prstGeom>
          <a:ln w="254000">
            <a:solidFill>
              <a:srgbClr val="C9394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5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12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5" presetID="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17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5" presetID="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22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1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5" presetID="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32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5" presetID="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37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2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1" grpId="8"/>
      <p:bldP build="whole" bldLvl="1" animBg="1" rev="0" advAuto="0" spid="230" grpId="5"/>
      <p:bldP build="whole" bldLvl="1" animBg="1" rev="0" advAuto="0" spid="233" grpId="6"/>
      <p:bldP build="whole" bldLvl="1" animBg="1" rev="0" advAuto="0" spid="232" grpId="3"/>
      <p:bldP build="whole" bldLvl="1" animBg="1" rev="0" advAuto="0" spid="225" grpId="1"/>
      <p:bldP build="whole" bldLvl="1" animBg="1" rev="0" advAuto="0" spid="226" grpId="2"/>
      <p:bldP build="whole" bldLvl="1" animBg="1" rev="0" advAuto="0" spid="227" grpId="4"/>
      <p:bldP build="whole" bldLvl="1" animBg="1" rev="0" advAuto="0" spid="228" grpId="7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请后期根据以后课程的动画展示，…"/>
          <p:cNvSpPr/>
          <p:nvPr>
            <p:ph type="ctrTitle"/>
          </p:nvPr>
        </p:nvSpPr>
        <p:spPr>
          <a:xfrm>
            <a:off x="1778000" y="5772150"/>
            <a:ext cx="20828000" cy="2171700"/>
          </a:xfrm>
          <a:prstGeom prst="rect">
            <a:avLst/>
          </a:prstGeom>
        </p:spPr>
        <p:txBody>
          <a:bodyPr/>
          <a:lstStyle/>
          <a:p>
            <a:pPr lvl="1" indent="116586" defTabSz="421004">
              <a:defRPr sz="5712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请后期根据以后课程的动画展示，</a:t>
            </a:r>
          </a:p>
          <a:p>
            <a:pPr lvl="1" indent="116586" defTabSz="421004">
              <a:defRPr sz="5712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选择一个示例放在这页。谢谢！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白板编程"/>
          <p:cNvSpPr/>
          <p:nvPr>
            <p:ph type="ctrTitle"/>
          </p:nvPr>
        </p:nvSpPr>
        <p:spPr>
          <a:xfrm>
            <a:off x="1778000" y="5772150"/>
            <a:ext cx="20828000" cy="2171700"/>
          </a:xfrm>
          <a:prstGeom prst="rect">
            <a:avLst/>
          </a:prstGeom>
        </p:spPr>
        <p:txBody>
          <a:bodyPr/>
          <a:lstStyle/>
          <a:p>
            <a:pPr lvl="1">
              <a:defRPr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白板编程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d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数据结构的重要性"/>
          <p:cNvSpPr/>
          <p:nvPr>
            <p:ph type="ctrTitle"/>
          </p:nvPr>
        </p:nvSpPr>
        <p:spPr>
          <a:xfrm>
            <a:off x="1778000" y="1185920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数据结构的重要性</a:t>
            </a:r>
          </a:p>
        </p:txBody>
      </p:sp>
      <p:pic>
        <p:nvPicPr>
          <p:cNvPr id="240" name="Screen Shot 2016-06-12 at 3.09.35 AM.png" descr="Screen Shot 2016-06-12 at 3.09.3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9627" y="4351739"/>
            <a:ext cx="23044746" cy="70445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d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5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7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0" grpId="2"/>
      <p:bldP build="whole" bldLvl="1" animBg="1" rev="0" advAuto="0" spid="239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算法 = 数据结构？"/>
          <p:cNvSpPr/>
          <p:nvPr>
            <p:ph type="ctrTitle"/>
          </p:nvPr>
        </p:nvSpPr>
        <p:spPr>
          <a:xfrm>
            <a:off x="1778000" y="11430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算法 = 数据结构？</a:t>
            </a:r>
          </a:p>
        </p:txBody>
      </p:sp>
      <p:pic>
        <p:nvPicPr>
          <p:cNvPr id="243" name="Screen Shot 2016-06-12 at 2.55.37 AM.png" descr="Screen Shot 2016-06-12 at 2.55.3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0691" y="2930742"/>
            <a:ext cx="23202618" cy="98865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5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7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2" grpId="1"/>
      <p:bldP build="whole" bldLvl="1" animBg="1" rev="0" advAuto="0" spid="243" grpId="2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无法覆盖所有的数据结构和算法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无法覆盖所有的数据结构和算法</a:t>
            </a:r>
          </a:p>
        </p:txBody>
      </p:sp>
      <p:sp>
        <p:nvSpPr>
          <p:cNvPr id="246" name="堆：斐波那契堆？…"/>
          <p:cNvSpPr/>
          <p:nvPr/>
        </p:nvSpPr>
        <p:spPr>
          <a:xfrm>
            <a:off x="6299200" y="5308600"/>
            <a:ext cx="11785600" cy="513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堆：斐波那契堆？</a:t>
            </a:r>
          </a:p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树：线段树？</a:t>
            </a:r>
          </a:p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图：网络流？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5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7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Class="entr" nodeType="with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5" grpId="1"/>
      <p:bldP build="p" bldLvl="5" animBg="1" rev="0" advAuto="0" spid="246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因为算法无处不在"/>
          <p:cNvSpPr/>
          <p:nvPr>
            <p:ph type="ctrTitle"/>
          </p:nvPr>
        </p:nvSpPr>
        <p:spPr>
          <a:xfrm>
            <a:off x="1778000" y="5772150"/>
            <a:ext cx="20828000" cy="2171700"/>
          </a:xfrm>
          <a:prstGeom prst="rect">
            <a:avLst/>
          </a:prstGeom>
        </p:spPr>
        <p:txBody>
          <a:bodyPr/>
          <a:lstStyle/>
          <a:p>
            <a:pPr lvl="1">
              <a:defRPr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因为算法无处不在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算法思想？"/>
          <p:cNvSpPr/>
          <p:nvPr>
            <p:ph type="ctrTitle"/>
          </p:nvPr>
        </p:nvSpPr>
        <p:spPr>
          <a:xfrm>
            <a:off x="1778000" y="1128613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算法思想？</a:t>
            </a:r>
          </a:p>
        </p:txBody>
      </p:sp>
      <p:sp>
        <p:nvSpPr>
          <p:cNvPr id="249" name="分治算法 - 归并排序，快速排序...…"/>
          <p:cNvSpPr/>
          <p:nvPr/>
        </p:nvSpPr>
        <p:spPr>
          <a:xfrm>
            <a:off x="2752213" y="4318000"/>
            <a:ext cx="20828001" cy="711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分治算法 - 归并排序，快速排序...</a:t>
            </a:r>
          </a:p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贪心算法 - 最小生成树…</a:t>
            </a:r>
          </a:p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动态规化 - 最短路径 …</a:t>
            </a:r>
          </a:p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递归搜索 - 树形结构...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5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7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Class="entr" nodeType="with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49" grpId="2"/>
      <p:bldP build="whole" bldLvl="1" animBg="1" rev="0" advAuto="0" spid="248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面试问题"/>
          <p:cNvSpPr/>
          <p:nvPr>
            <p:ph type="ctrTitle"/>
          </p:nvPr>
        </p:nvSpPr>
        <p:spPr>
          <a:xfrm>
            <a:off x="1778000" y="5772150"/>
            <a:ext cx="20828000" cy="2171700"/>
          </a:xfrm>
          <a:prstGeom prst="rect">
            <a:avLst/>
          </a:prstGeom>
        </p:spPr>
        <p:txBody>
          <a:bodyPr/>
          <a:lstStyle/>
          <a:p>
            <a:pPr lvl="1">
              <a:defRPr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面试问题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每个细分领域都是算法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每个细分领域都是算法</a:t>
            </a:r>
          </a:p>
        </p:txBody>
      </p:sp>
      <p:sp>
        <p:nvSpPr>
          <p:cNvPr id="254" name="图形学…"/>
          <p:cNvSpPr/>
          <p:nvPr/>
        </p:nvSpPr>
        <p:spPr>
          <a:xfrm>
            <a:off x="6249681" y="4816110"/>
            <a:ext cx="4673601" cy="695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30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图形学</a:t>
            </a:r>
          </a:p>
          <a:p>
            <a:pPr algn="l">
              <a:spcBef>
                <a:spcPts val="30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图像学</a:t>
            </a:r>
          </a:p>
          <a:p>
            <a:pPr algn="l">
              <a:spcBef>
                <a:spcPts val="30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机器学习</a:t>
            </a:r>
          </a:p>
          <a:p>
            <a:pPr algn="l">
              <a:spcBef>
                <a:spcPts val="30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人工智能</a:t>
            </a:r>
          </a:p>
          <a:p>
            <a:pPr algn="l">
              <a:spcBef>
                <a:spcPts val="30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数据挖掘</a:t>
            </a:r>
          </a:p>
        </p:txBody>
      </p:sp>
      <p:sp>
        <p:nvSpPr>
          <p:cNvPr id="255" name="操作系统…"/>
          <p:cNvSpPr/>
          <p:nvPr/>
        </p:nvSpPr>
        <p:spPr>
          <a:xfrm>
            <a:off x="13893800" y="4816110"/>
            <a:ext cx="4673600" cy="695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30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操作系统</a:t>
            </a:r>
          </a:p>
          <a:p>
            <a:pPr algn="l">
              <a:spcBef>
                <a:spcPts val="30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编译原理</a:t>
            </a:r>
          </a:p>
          <a:p>
            <a:pPr algn="l">
              <a:spcBef>
                <a:spcPts val="30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网络安全</a:t>
            </a:r>
          </a:p>
          <a:p>
            <a:pPr algn="l">
              <a:spcBef>
                <a:spcPts val="30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虚拟现实</a:t>
            </a:r>
          </a:p>
          <a:p>
            <a:pPr algn="l">
              <a:spcBef>
                <a:spcPts val="30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高性能计算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d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5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7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1000"/>
                                        <p:tgtEl>
                                          <p:spTgt spid="25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Class="entr" nodeType="with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9" dur="1000"/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3" dur="1000"/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7" dur="1000"/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1" dur="1000"/>
                                        <p:tgtEl>
                                          <p:spTgt spid="2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5" dur="1000"/>
                                        <p:tgtEl>
                                          <p:spTgt spid="2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Class="entr" nodeType="with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8" dur="1000"/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000"/>
                            </p:stCondLst>
                            <p:childTnLst>
                              <p:par>
                                <p:cTn id="40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2" dur="1000"/>
                                        <p:tgtEl>
                                          <p:spTgt spid="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000"/>
                            </p:stCondLst>
                            <p:childTnLst>
                              <p:par>
                                <p:cTn id="44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6" dur="1000"/>
                                        <p:tgtEl>
                                          <p:spTgt spid="2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000"/>
                            </p:stCondLst>
                            <p:childTnLst>
                              <p:par>
                                <p:cTn id="48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50" dur="1000"/>
                                        <p:tgtEl>
                                          <p:spTgt spid="2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9000"/>
                            </p:stCondLst>
                            <p:childTnLst>
                              <p:par>
                                <p:cTn id="52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2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54" dur="1000"/>
                                        <p:tgtEl>
                                          <p:spTgt spid="2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55" grpId="3"/>
      <p:bldP build="whole" bldLvl="1" animBg="1" rev="0" advAuto="0" spid="253" grpId="1"/>
      <p:bldP build="p" bldLvl="5" animBg="1" rev="0" advAuto="0" spid="254" grpId="2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让我们一起体会算法之美"/>
          <p:cNvSpPr/>
          <p:nvPr>
            <p:ph type="ctrTitle"/>
          </p:nvPr>
        </p:nvSpPr>
        <p:spPr>
          <a:xfrm>
            <a:off x="1778000" y="1193680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让我们一起体会算法之美</a:t>
            </a:r>
          </a:p>
        </p:txBody>
      </p:sp>
      <p:pic>
        <p:nvPicPr>
          <p:cNvPr id="25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49991" y="3389619"/>
            <a:ext cx="19058618" cy="89687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5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7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8" grpId="2"/>
      <p:bldP build="whole" bldLvl="1" animBg="1" rev="0" advAuto="0" spid="257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算法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算法</a:t>
            </a:r>
          </a:p>
        </p:txBody>
      </p:sp>
      <p:sp>
        <p:nvSpPr>
          <p:cNvPr id="261" name="liuyubobobo"/>
          <p:cNvSpPr/>
          <p:nvPr>
            <p:ph type="subTitle" sz="quarter" idx="1"/>
          </p:nvPr>
        </p:nvSpPr>
        <p:spPr>
          <a:xfrm>
            <a:off x="1778000" y="9955212"/>
            <a:ext cx="20828000" cy="1587501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47474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liuyubobobo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98664" y="1964932"/>
            <a:ext cx="16586672" cy="97861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Screen Shot 2016-06-11 at 11.07.59 PM.png" descr="Screen Shot 2016-06-11 at 11.07.5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113" y="15310"/>
            <a:ext cx="24406226" cy="137896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asted-image.jpg" descr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79415" y="-30343"/>
            <a:ext cx="26366863" cy="13776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1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推荐算法"/>
          <p:cNvSpPr/>
          <p:nvPr>
            <p:ph type="ctrTitle"/>
          </p:nvPr>
        </p:nvSpPr>
        <p:spPr>
          <a:xfrm>
            <a:off x="1778000" y="1128613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推荐算法</a:t>
            </a:r>
          </a:p>
        </p:txBody>
      </p:sp>
      <p:pic>
        <p:nvPicPr>
          <p:cNvPr id="154" name="pasted-image.jpg" descr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12362" y="3526378"/>
            <a:ext cx="5879524" cy="3221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25617" y="3874437"/>
            <a:ext cx="4932766" cy="2593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08007" y="4250798"/>
            <a:ext cx="6882086" cy="18409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58174" y="7507619"/>
            <a:ext cx="4787901" cy="1701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pasted-image.png" descr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052112" y="7283882"/>
            <a:ext cx="4279776" cy="1701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pasted-image.jpg" descr="pasted-image.jpg"/>
          <p:cNvPicPr>
            <a:picLocks noChangeAspect="1"/>
          </p:cNvPicPr>
          <p:nvPr/>
        </p:nvPicPr>
        <p:blipFill>
          <a:blip r:embed="rId7">
            <a:extLst/>
          </a:blip>
          <a:srcRect l="0" t="26436" r="0" b="0"/>
          <a:stretch>
            <a:fillRect/>
          </a:stretch>
        </p:blipFill>
        <p:spPr>
          <a:xfrm>
            <a:off x="16722258" y="6449814"/>
            <a:ext cx="6453644" cy="2848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pasted-image.jpg" descr="pasted-image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623141" y="9853946"/>
            <a:ext cx="2848373" cy="28483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pasted-image.png" descr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727184" y="10337567"/>
            <a:ext cx="6929632" cy="18811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pasted-image.jpg" descr="pasted-image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7912486" y="9241568"/>
            <a:ext cx="4073129" cy="40731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5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7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Class="entr" nodeType="after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Class="entr" nodeType="after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750"/>
                            </p:stCondLst>
                            <p:childTnLst>
                              <p:par>
                                <p:cTn id="35" presetClass="entr" nodeType="after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Class="entr" nodeType="after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250"/>
                            </p:stCondLst>
                            <p:childTnLst>
                              <p:par>
                                <p:cTn id="45" presetClass="entr" nodeType="afterEffect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Class="entr" nodeType="afterEffect" presetSubtype="16" presetID="23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2" grpId="8"/>
      <p:bldP build="whole" bldLvl="1" animBg="1" rev="0" advAuto="0" spid="158" grpId="6"/>
      <p:bldP build="whole" bldLvl="1" animBg="1" rev="0" advAuto="0" spid="159" grpId="5"/>
      <p:bldP build="whole" bldLvl="1" animBg="1" rev="0" advAuto="0" spid="161" grpId="10"/>
      <p:bldP build="whole" bldLvl="1" animBg="1" rev="0" advAuto="0" spid="156" grpId="4"/>
      <p:bldP build="whole" bldLvl="1" animBg="1" rev="0" advAuto="0" spid="154" grpId="2"/>
      <p:bldP build="whole" bldLvl="1" animBg="1" rev="0" advAuto="0" spid="160" grpId="9"/>
      <p:bldP build="whole" bldLvl="1" animBg="1" rev="0" advAuto="0" spid="157" grpId="7"/>
      <p:bldP build="whole" bldLvl="1" animBg="1" rev="0" advAuto="0" spid="155" grpId="3"/>
      <p:bldP build="whole" bldLvl="1" animBg="1" rev="0" advAuto="0" spid="15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asted-image.jpg" descr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881563" y="0"/>
            <a:ext cx="32754628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xit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1" dur="1000" fill="hold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4" grpId="2"/>
      <p:bldP build="whole" bldLvl="1" animBg="1" rev="0" advAuto="0" spid="164" grpId="1"/>
    </p:bldLst>
  </p:timing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